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67" r:id="rId6"/>
    <p:sldId id="268" r:id="rId7"/>
    <p:sldId id="291" r:id="rId8"/>
    <p:sldId id="269" r:id="rId9"/>
    <p:sldId id="288" r:id="rId10"/>
    <p:sldId id="292" r:id="rId11"/>
    <p:sldId id="270" r:id="rId12"/>
    <p:sldId id="271" r:id="rId13"/>
    <p:sldId id="272" r:id="rId14"/>
    <p:sldId id="283" r:id="rId15"/>
    <p:sldId id="274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9" r:id="rId28"/>
    <p:sldId id="290" r:id="rId29"/>
    <p:sldId id="293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1313473"/>
            <a:ext cx="8712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 Location-based community mining and location prediction</a:t>
            </a:r>
          </a:p>
          <a:p>
            <a:pPr algn="r"/>
            <a:r>
              <a:rPr lang="zh-CN" altLang="zh-CN" sz="2400" b="1" dirty="0" smtClean="0"/>
              <a:t>基于地理位置的社区挖掘与地理位置预测</a:t>
            </a:r>
            <a:r>
              <a:rPr lang="en-US" altLang="zh-CN" sz="2400" b="1" dirty="0" smtClean="0"/>
              <a:t> </a:t>
            </a:r>
          </a:p>
          <a:p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868144" y="4437112"/>
            <a:ext cx="22572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Social network mining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2.1 </a:t>
            </a:r>
            <a:r>
              <a:rPr lang="zh-CN" altLang="en-US" sz="2400" b="1" dirty="0" smtClean="0"/>
              <a:t>数据预处理</a:t>
            </a:r>
            <a:endParaRPr lang="zh-CN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521" y="285293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计算每个用户的中心</a:t>
            </a:r>
            <a:r>
              <a:rPr lang="zh-CN" altLang="en-US" dirty="0" smtClean="0">
                <a:solidFill>
                  <a:srgbClr val="C00000"/>
                </a:solidFill>
              </a:rPr>
              <a:t>地点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2276872"/>
            <a:ext cx="4769346" cy="346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2.2  </a:t>
            </a:r>
            <a:r>
              <a:rPr lang="zh-CN" altLang="en-US" sz="2400" b="1" dirty="0" smtClean="0"/>
              <a:t>计算相似度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971600" y="2289646"/>
            <a:ext cx="6624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User influence —— user based </a:t>
            </a:r>
            <a:r>
              <a:rPr lang="en-US" altLang="zh-CN" b="1" dirty="0" smtClean="0"/>
              <a:t>collaborative</a:t>
            </a:r>
            <a:r>
              <a:rPr lang="en-US" altLang="zh-CN" dirty="0" smtClean="0"/>
              <a:t> </a:t>
            </a:r>
            <a:r>
              <a:rPr lang="en-US" altLang="zh-CN" b="1" dirty="0" smtClean="0"/>
              <a:t>filtering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Social influence —— friends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Geographical influence —— spatial clustering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6381328"/>
            <a:ext cx="7936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Reference</a:t>
            </a:r>
            <a:r>
              <a:rPr lang="zh-CN" altLang="en-US" sz="1400" dirty="0" smtClean="0"/>
              <a:t>：杜翠凤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陈少权</a:t>
            </a:r>
            <a:r>
              <a:rPr lang="en-US" altLang="zh-CN" sz="1400" dirty="0" smtClean="0"/>
              <a:t>. </a:t>
            </a:r>
            <a:r>
              <a:rPr lang="zh-CN" altLang="en-US" sz="1400" dirty="0" smtClean="0"/>
              <a:t>基于社交网络和地理位置的用户关系预测</a:t>
            </a:r>
            <a:r>
              <a:rPr lang="en-US" altLang="zh-CN" sz="1400" dirty="0" smtClean="0"/>
              <a:t>[J]. </a:t>
            </a:r>
            <a:r>
              <a:rPr lang="zh-CN" altLang="en-US" sz="1400" dirty="0" smtClean="0"/>
              <a:t>移动通信</a:t>
            </a:r>
            <a:r>
              <a:rPr lang="en-US" altLang="zh-CN" sz="1400" dirty="0" smtClean="0"/>
              <a:t>, 2017,41(8): 21-23.</a:t>
            </a:r>
            <a:endParaRPr lang="zh-CN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3690898"/>
            <a:ext cx="505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我们采取了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种思路：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基于地点类型（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venueCategory</a:t>
            </a:r>
            <a:r>
              <a:rPr lang="en-US" altLang="zh-CN" dirty="0" smtClean="0"/>
              <a:t> </a:t>
            </a:r>
            <a:r>
              <a:rPr lang="zh-CN" altLang="en-US" dirty="0" smtClean="0"/>
              <a:t>）计算相似度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基于具体地点（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venueId</a:t>
            </a:r>
            <a:r>
              <a:rPr lang="en-US" altLang="zh-CN" dirty="0" smtClean="0"/>
              <a:t> </a:t>
            </a:r>
            <a:r>
              <a:rPr lang="zh-CN" altLang="en-US" dirty="0" smtClean="0"/>
              <a:t>）计算相似度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基于地点</a:t>
            </a:r>
            <a:r>
              <a:rPr lang="en-US" altLang="zh-CN" dirty="0" smtClean="0"/>
              <a:t>+</a:t>
            </a:r>
            <a:r>
              <a:rPr lang="zh-CN" altLang="en-US" dirty="0" smtClean="0"/>
              <a:t>时间（时空轨迹）计算相似度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2.2  </a:t>
            </a:r>
            <a:r>
              <a:rPr lang="zh-CN" altLang="en-US" sz="2400" b="1" dirty="0" smtClean="0"/>
              <a:t>计算相似度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971600" y="2492896"/>
            <a:ext cx="7920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基于地点类型</a:t>
            </a:r>
            <a:r>
              <a:rPr lang="en-US" altLang="zh-CN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具体地点计算用户相似度</a:t>
            </a:r>
            <a:endParaRPr lang="en-US" altLang="zh-CN" dirty="0" smtClean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user based collaborative filtering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Pearson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相关系数 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	r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：某个用户在某地的打卡次数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None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基于具体地点的相似度矩阵过于稀疏：绝大多数用户间相似度为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0</a:t>
            </a:r>
          </a:p>
          <a:p>
            <a:endParaRPr lang="zh-CN" altLang="en-US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6381328"/>
            <a:ext cx="7936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Reference</a:t>
            </a:r>
            <a:r>
              <a:rPr lang="zh-CN" altLang="en-US" sz="1400" dirty="0" smtClean="0"/>
              <a:t>：杜翠凤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陈少权</a:t>
            </a:r>
            <a:r>
              <a:rPr lang="en-US" altLang="zh-CN" sz="1400" dirty="0" smtClean="0"/>
              <a:t>. </a:t>
            </a:r>
            <a:r>
              <a:rPr lang="zh-CN" altLang="en-US" sz="1400" dirty="0" smtClean="0"/>
              <a:t>基于社交网络和地理位置的用户关系预测</a:t>
            </a:r>
            <a:r>
              <a:rPr lang="en-US" altLang="zh-CN" sz="1400" dirty="0" smtClean="0"/>
              <a:t>[J]. </a:t>
            </a:r>
            <a:r>
              <a:rPr lang="zh-CN" altLang="en-US" sz="1400" dirty="0" smtClean="0"/>
              <a:t>移动通信</a:t>
            </a:r>
            <a:r>
              <a:rPr lang="en-US" altLang="zh-CN" sz="1400" dirty="0" smtClean="0"/>
              <a:t>, 2017,41(8): 21-23.</a:t>
            </a:r>
            <a:endParaRPr lang="zh-CN" altLang="en-US" sz="1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140968"/>
            <a:ext cx="4896544" cy="750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2.2  </a:t>
            </a:r>
            <a:r>
              <a:rPr lang="zh-CN" altLang="en-US" sz="2400" b="1" dirty="0" smtClean="0"/>
              <a:t>计算相似度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971600" y="2132856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基于地点</a:t>
            </a:r>
            <a:r>
              <a:rPr lang="en-US" altLang="zh-CN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+</a:t>
            </a:r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时间（时空轨迹）计算用户之间的相似度</a:t>
            </a:r>
            <a:endParaRPr lang="en-US" altLang="zh-CN" dirty="0" smtClean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m=48 </a:t>
            </a:r>
            <a:r>
              <a:rPr lang="zh-CN" altLang="en-US" dirty="0" smtClean="0"/>
              <a:t>表示划分的</a:t>
            </a:r>
            <a:r>
              <a:rPr lang="en-US" altLang="zh-CN" dirty="0" smtClean="0"/>
              <a:t>48 </a:t>
            </a:r>
            <a:r>
              <a:rPr lang="zh-CN" altLang="en-US" dirty="0" smtClean="0"/>
              <a:t>个时间维度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半小时重合（</a:t>
            </a:r>
            <a:r>
              <a:rPr lang="en-US" altLang="zh-CN" dirty="0" smtClean="0"/>
              <a:t>1:00-2:00, 1:30-2:30, 2:00-3:00</a:t>
            </a:r>
            <a:r>
              <a:rPr lang="zh-CN" altLang="en-US" dirty="0" smtClean="0"/>
              <a:t>）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其中：时间轨迹的相似度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dirty="0" err="1" smtClean="0"/>
              <a:t>Ci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Ci</a:t>
            </a:r>
            <a:r>
              <a:rPr lang="en-US" altLang="zh-CN" dirty="0" smtClean="0"/>
              <a:t>’</a:t>
            </a:r>
            <a:r>
              <a:rPr lang="zh-CN" altLang="en-US" dirty="0" smtClean="0"/>
              <a:t>分别代表用户</a:t>
            </a:r>
            <a:r>
              <a:rPr lang="en-US" altLang="zh-CN" dirty="0" smtClean="0"/>
              <a:t>1 </a:t>
            </a:r>
            <a:r>
              <a:rPr lang="zh-CN" altLang="en-US" dirty="0" smtClean="0"/>
              <a:t>的位置轨迹和用户</a:t>
            </a:r>
            <a:r>
              <a:rPr lang="en-US" altLang="zh-CN" dirty="0" smtClean="0"/>
              <a:t>2 </a:t>
            </a:r>
            <a:r>
              <a:rPr lang="zh-CN" altLang="en-US" dirty="0" smtClean="0"/>
              <a:t>的位置轨迹中的位置点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zh-CN" altLang="en-US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6381328"/>
            <a:ext cx="7936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Reference</a:t>
            </a:r>
            <a:r>
              <a:rPr lang="zh-CN" altLang="en-US" sz="1400" dirty="0" smtClean="0"/>
              <a:t>：杜翠凤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陈少权</a:t>
            </a:r>
            <a:r>
              <a:rPr lang="en-US" altLang="zh-CN" sz="1400" dirty="0" smtClean="0"/>
              <a:t>. </a:t>
            </a:r>
            <a:r>
              <a:rPr lang="zh-CN" altLang="en-US" sz="1400" dirty="0" smtClean="0"/>
              <a:t>基于社交网络和地理位置的用户关系预测</a:t>
            </a:r>
            <a:r>
              <a:rPr lang="en-US" altLang="zh-CN" sz="1400" dirty="0" smtClean="0"/>
              <a:t>[J]. </a:t>
            </a:r>
            <a:r>
              <a:rPr lang="zh-CN" altLang="en-US" sz="1400" dirty="0" smtClean="0"/>
              <a:t>移动通信</a:t>
            </a:r>
            <a:r>
              <a:rPr lang="en-US" altLang="zh-CN" sz="1400" dirty="0" smtClean="0"/>
              <a:t>, 2017,41(8): 21-23.</a:t>
            </a:r>
            <a:endParaRPr lang="zh-CN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068960"/>
            <a:ext cx="5410225" cy="67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4581128"/>
            <a:ext cx="2931815" cy="63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95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2.3  </a:t>
            </a:r>
            <a:r>
              <a:rPr lang="zh-CN" altLang="en-US" sz="2400" b="1" dirty="0" smtClean="0"/>
              <a:t>社群划分</a:t>
            </a:r>
            <a:endParaRPr lang="zh-CN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1628800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C00000"/>
                </a:solidFill>
              </a:rPr>
              <a:t>基于兴趣相似度的社群划分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4547" t="16400" r="32379" b="18501"/>
          <a:stretch>
            <a:fillRect/>
          </a:stretch>
        </p:blipFill>
        <p:spPr bwMode="auto">
          <a:xfrm>
            <a:off x="3131840" y="2132856"/>
            <a:ext cx="403244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95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2.3  </a:t>
            </a:r>
            <a:r>
              <a:rPr lang="zh-CN" altLang="en-US" sz="2400" b="1" dirty="0" smtClean="0"/>
              <a:t>社群划分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971600" y="2132856"/>
            <a:ext cx="74888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zh-CN" altLang="en-US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1594" t="32150" r="30607" b="10101"/>
          <a:stretch>
            <a:fillRect/>
          </a:stretch>
        </p:blipFill>
        <p:spPr bwMode="auto">
          <a:xfrm>
            <a:off x="4535488" y="2492896"/>
            <a:ext cx="460851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627784" y="1628800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C00000"/>
                </a:solidFill>
              </a:rPr>
              <a:t>基于轨迹相似度的社群划分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2132856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上面标有 </a:t>
            </a:r>
            <a:r>
              <a:rPr lang="en-US" altLang="zh-CN" dirty="0" err="1" smtClean="0"/>
              <a:t>userId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25186" t="26548" r="37036" b="24200"/>
          <a:stretch>
            <a:fillRect/>
          </a:stretch>
        </p:blipFill>
        <p:spPr bwMode="auto">
          <a:xfrm>
            <a:off x="0" y="2996952"/>
            <a:ext cx="432048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07704" y="270892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node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60232" y="2636912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edge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23928" y="5229200"/>
            <a:ext cx="1348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2293</a:t>
            </a:r>
            <a:r>
              <a:rPr lang="zh-CN" altLang="en-US" dirty="0" smtClean="0"/>
              <a:t>个节点</a:t>
            </a:r>
            <a:endParaRPr lang="en-US" altLang="zh-CN" dirty="0" smtClean="0"/>
          </a:p>
          <a:p>
            <a:r>
              <a:rPr lang="en-US" altLang="zh-CN" dirty="0" smtClean="0"/>
              <a:t>488725</a:t>
            </a:r>
            <a:r>
              <a:rPr lang="zh-CN" altLang="en-US" dirty="0" smtClean="0"/>
              <a:t>条边</a:t>
            </a:r>
            <a:endParaRPr lang="en-US" altLang="zh-CN" dirty="0" smtClean="0"/>
          </a:p>
          <a:p>
            <a:r>
              <a:rPr lang="en-US" altLang="zh-CN" dirty="0" smtClean="0"/>
              <a:t>26</a:t>
            </a:r>
            <a:r>
              <a:rPr lang="zh-CN" altLang="en-US" dirty="0" smtClean="0"/>
              <a:t>类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2.4 </a:t>
            </a:r>
            <a:r>
              <a:rPr lang="zh-CN" altLang="en-US" sz="2400" b="1" dirty="0" smtClean="0"/>
              <a:t>时空轨迹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971600" y="2132856"/>
            <a:ext cx="74888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zh-CN" altLang="en-US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4" y="42930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第一类：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035760"/>
            <a:ext cx="7236296" cy="482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372200" y="285293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中心节点：正三角形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2.4 </a:t>
            </a:r>
            <a:r>
              <a:rPr lang="zh-CN" altLang="en-US" sz="2400" b="1" dirty="0" smtClean="0"/>
              <a:t>时空轨迹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971600" y="2132856"/>
            <a:ext cx="74888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zh-CN" altLang="en-US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buFont typeface="Arial" pitchFamily="34" charset="0"/>
              <a:buChar char="•"/>
            </a:pP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88840"/>
            <a:ext cx="446449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365104"/>
            <a:ext cx="4044181" cy="230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8938" y="4365104"/>
            <a:ext cx="4085062" cy="227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1772816"/>
            <a:ext cx="3594175" cy="24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419872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第一类：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867239"/>
            <a:ext cx="4111562" cy="236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2.4 </a:t>
            </a:r>
            <a:r>
              <a:rPr lang="zh-CN" altLang="en-US" sz="2400" b="1" dirty="0" smtClean="0"/>
              <a:t>时空轨迹</a:t>
            </a:r>
            <a:endParaRPr lang="zh-CN" altLang="en-US" sz="24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795231"/>
            <a:ext cx="426679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563888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第二类：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7004" y="980729"/>
            <a:ext cx="3674133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2.4 </a:t>
            </a:r>
            <a:r>
              <a:rPr lang="zh-CN" altLang="en-US" sz="2400" b="1" dirty="0" smtClean="0"/>
              <a:t>时空轨迹</a:t>
            </a:r>
            <a:endParaRPr lang="zh-CN" altLang="en-US" sz="2400" b="1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564904"/>
            <a:ext cx="5248797" cy="345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4221088"/>
            <a:ext cx="3595688" cy="2547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491880" y="1772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第三类：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988840"/>
            <a:ext cx="4824536" cy="21602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b="1" dirty="0" smtClean="0"/>
              <a:t>Part 1  </a:t>
            </a:r>
            <a:r>
              <a:rPr lang="zh-CN" altLang="en-US" sz="1800" b="1" dirty="0" smtClean="0"/>
              <a:t>描述分析</a:t>
            </a:r>
            <a:endParaRPr lang="en-US" altLang="zh-CN" sz="1800" b="1" dirty="0" smtClean="0"/>
          </a:p>
          <a:p>
            <a:pPr>
              <a:buNone/>
            </a:pPr>
            <a:r>
              <a:rPr lang="en-US" altLang="zh-CN" sz="1800" dirty="0" smtClean="0"/>
              <a:t>1.1 </a:t>
            </a:r>
            <a:r>
              <a:rPr lang="zh-CN" altLang="en-US" sz="1800" dirty="0" smtClean="0"/>
              <a:t>数据集简介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1.2 </a:t>
            </a:r>
            <a:r>
              <a:rPr lang="zh-CN" altLang="en-US" sz="1800" dirty="0" smtClean="0"/>
              <a:t>数据可视化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1.3 </a:t>
            </a:r>
            <a:r>
              <a:rPr lang="zh-CN" altLang="en-US" sz="1800" dirty="0" smtClean="0"/>
              <a:t>数据特点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1.4 </a:t>
            </a:r>
            <a:r>
              <a:rPr lang="zh-CN" altLang="en-US" sz="1800" dirty="0" smtClean="0"/>
              <a:t>可分析因素</a:t>
            </a:r>
            <a:endParaRPr lang="en-US" altLang="zh-CN" sz="1800" dirty="0" smtClean="0"/>
          </a:p>
          <a:p>
            <a:pPr>
              <a:buNone/>
            </a:pPr>
            <a:endParaRPr lang="en-US" altLang="zh-CN" sz="1800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860032" y="1916832"/>
            <a:ext cx="4680520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 b="1" dirty="0" smtClean="0"/>
              <a:t>Part 2</a:t>
            </a:r>
            <a:r>
              <a:rPr lang="en-US" altLang="zh-CN" sz="3200" dirty="0" smtClean="0"/>
              <a:t>  </a:t>
            </a:r>
            <a:r>
              <a:rPr lang="zh-CN" altLang="en-US" sz="2000" b="1" dirty="0" smtClean="0"/>
              <a:t>项目进展</a:t>
            </a:r>
            <a:endParaRPr lang="en-US" altLang="zh-CN" sz="2000" b="1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 smtClean="0"/>
              <a:t>2.1</a:t>
            </a:r>
            <a:r>
              <a:rPr lang="zh-CN" altLang="en-US" sz="2000" dirty="0" smtClean="0"/>
              <a:t>数据与处理</a:t>
            </a:r>
            <a:endParaRPr lang="en-US" altLang="zh-CN" sz="2000" dirty="0" smtClean="0"/>
          </a:p>
          <a:p>
            <a:pPr marL="342900" indent="-342900">
              <a:spcBef>
                <a:spcPct val="20000"/>
              </a:spcBef>
            </a:pPr>
            <a:r>
              <a:rPr lang="en-US" altLang="zh-CN" sz="2000" dirty="0" smtClean="0"/>
              <a:t>2.2 </a:t>
            </a:r>
            <a:r>
              <a:rPr lang="zh-CN" altLang="en-US" sz="2000" dirty="0" smtClean="0"/>
              <a:t>计算相似矩阵</a:t>
            </a:r>
            <a:endParaRPr lang="en-US" altLang="zh-CN" sz="2000" dirty="0" smtClean="0"/>
          </a:p>
          <a:p>
            <a:pPr marL="342900" lvl="0" indent="-342900">
              <a:spcBef>
                <a:spcPct val="20000"/>
              </a:spcBef>
            </a:pPr>
            <a:r>
              <a:rPr lang="en-US" altLang="zh-CN" sz="2000" dirty="0" smtClean="0"/>
              <a:t>2.3 </a:t>
            </a:r>
            <a:r>
              <a:rPr lang="zh-CN" altLang="en-US" sz="2000" dirty="0" smtClean="0"/>
              <a:t>社群划分</a:t>
            </a:r>
            <a:endParaRPr lang="en-US" altLang="zh-CN" sz="20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 smtClean="0"/>
              <a:t>2.4 </a:t>
            </a:r>
            <a:r>
              <a:rPr lang="zh-CN" altLang="en-US" sz="2000" dirty="0" smtClean="0"/>
              <a:t>用户时空轨迹</a:t>
            </a:r>
            <a:endParaRPr lang="en-US" altLang="zh-CN" sz="2000" dirty="0" smtClean="0"/>
          </a:p>
          <a:p>
            <a:pPr marL="342900" lvl="0" indent="-342900">
              <a:spcBef>
                <a:spcPct val="20000"/>
              </a:spcBef>
            </a:pPr>
            <a:r>
              <a:rPr lang="en-US" altLang="zh-CN" sz="2000" dirty="0" smtClean="0"/>
              <a:t>2.5</a:t>
            </a:r>
            <a:r>
              <a:rPr lang="zh-CN" altLang="en-US" sz="2000" dirty="0" smtClean="0"/>
              <a:t>基于地理位置的推荐系统</a:t>
            </a:r>
            <a:endParaRPr lang="en-US" altLang="zh-CN" sz="40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39752" y="4595018"/>
            <a:ext cx="48245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 3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CN" altLang="en-US" sz="2000" b="1" dirty="0" smtClean="0"/>
              <a:t>总结</a:t>
            </a:r>
            <a:r>
              <a:rPr kumimoji="0" lang="zh-CN" altLang="en-US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和期望改进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dirty="0" smtClean="0"/>
              <a:t>3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.1 </a:t>
            </a:r>
            <a:r>
              <a:rPr lang="zh-CN" altLang="en-US" dirty="0" smtClean="0"/>
              <a:t> 改进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dirty="0" smtClean="0"/>
              <a:t>3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.2  </a:t>
            </a:r>
            <a:r>
              <a:rPr lang="zh-CN" altLang="en-US" dirty="0" smtClean="0"/>
              <a:t>总结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2.4 </a:t>
            </a:r>
            <a:r>
              <a:rPr lang="zh-CN" altLang="en-US" sz="2400" b="1" dirty="0" smtClean="0"/>
              <a:t>时空轨迹</a:t>
            </a:r>
            <a:endParaRPr lang="zh-CN" altLang="en-US" sz="2400" b="1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4365104"/>
            <a:ext cx="4475811" cy="2386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4176464" cy="237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64088" y="19168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第四类：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2.4 </a:t>
            </a:r>
            <a:r>
              <a:rPr lang="zh-CN" altLang="en-US" sz="2400" b="1" dirty="0" smtClean="0"/>
              <a:t>时空轨迹</a:t>
            </a:r>
            <a:endParaRPr lang="zh-CN" altLang="en-US" sz="2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348880"/>
            <a:ext cx="6626895" cy="4262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7504" y="42930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单独一类：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2.5 </a:t>
            </a:r>
            <a:r>
              <a:rPr lang="zh-CN" altLang="en-US" sz="2400" b="1" dirty="0" smtClean="0"/>
              <a:t>推荐系统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3356992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托布勒</a:t>
            </a:r>
            <a:r>
              <a:rPr lang="en-US" altLang="zh-CN" dirty="0" err="1" smtClean="0"/>
              <a:t>Topler</a:t>
            </a:r>
            <a:r>
              <a:rPr lang="zh-CN" altLang="en-US" dirty="0" smtClean="0"/>
              <a:t>第一地理定律：</a:t>
            </a:r>
            <a:endParaRPr lang="en-US" altLang="zh-CN" dirty="0" smtClean="0"/>
          </a:p>
          <a:p>
            <a:r>
              <a:rPr lang="zh-CN" altLang="en-US" dirty="0" smtClean="0"/>
              <a:t>“一切都相互关联，但近处的事物比远处的事物联系更紧密”</a:t>
            </a:r>
          </a:p>
          <a:p>
            <a:r>
              <a:rPr lang="en-US" altLang="zh-CN" dirty="0" smtClean="0"/>
              <a:t>(1)</a:t>
            </a:r>
            <a:r>
              <a:rPr lang="zh-CN" altLang="en-US" dirty="0" smtClean="0"/>
              <a:t>人们</a:t>
            </a:r>
            <a:r>
              <a:rPr lang="zh-CN" altLang="en-US" b="1" dirty="0" smtClean="0"/>
              <a:t>倾向于</a:t>
            </a:r>
            <a:r>
              <a:rPr lang="zh-CN" altLang="en-US" dirty="0" smtClean="0"/>
              <a:t>访问离家或办公室较近的</a:t>
            </a:r>
            <a:r>
              <a:rPr lang="en-US" altLang="zh-CN" dirty="0" smtClean="0"/>
              <a:t>POI;</a:t>
            </a:r>
          </a:p>
          <a:p>
            <a:r>
              <a:rPr lang="en-US" altLang="zh-CN" dirty="0" smtClean="0"/>
              <a:t>(2)</a:t>
            </a:r>
            <a:r>
              <a:rPr lang="zh-CN" altLang="en-US" dirty="0" smtClean="0"/>
              <a:t>人们</a:t>
            </a:r>
            <a:r>
              <a:rPr lang="zh-CN" altLang="en-US" b="1" dirty="0" smtClean="0"/>
              <a:t>可能会</a:t>
            </a:r>
            <a:r>
              <a:rPr lang="zh-CN" altLang="en-US" dirty="0" smtClean="0"/>
              <a:t>有兴趣探索他们喜欢的但是距离较远的</a:t>
            </a:r>
            <a:r>
              <a:rPr lang="en-US" altLang="zh-CN" dirty="0" smtClean="0"/>
              <a:t>POI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2708920"/>
            <a:ext cx="225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POI</a:t>
            </a:r>
            <a:r>
              <a:rPr lang="zh-CN" altLang="en-US" dirty="0" smtClean="0">
                <a:solidFill>
                  <a:srgbClr val="C00000"/>
                </a:solidFill>
              </a:rPr>
              <a:t>：</a:t>
            </a:r>
            <a:r>
              <a:rPr lang="en-US" altLang="zh-CN" dirty="0" smtClean="0">
                <a:solidFill>
                  <a:srgbClr val="C00000"/>
                </a:solidFill>
              </a:rPr>
              <a:t>point of interest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576" y="6453336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W. R. </a:t>
            </a:r>
            <a:r>
              <a:rPr lang="en-US" altLang="zh-CN" sz="1200" dirty="0" err="1" smtClean="0"/>
              <a:t>Tobler</a:t>
            </a:r>
            <a:r>
              <a:rPr lang="en-US" altLang="zh-CN" sz="1200" dirty="0" smtClean="0"/>
              <a:t>. A Computer Movie Simulating </a:t>
            </a:r>
            <a:r>
              <a:rPr lang="en-US" altLang="zh-CN" sz="1200" dirty="0" err="1" smtClean="0"/>
              <a:t>UrbanGrowth</a:t>
            </a:r>
            <a:r>
              <a:rPr lang="en-US" altLang="zh-CN" sz="1200" dirty="0" smtClean="0"/>
              <a:t> in the Detroit Region. Economic Geography,46:234–240, 1970.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2.5 </a:t>
            </a:r>
            <a:r>
              <a:rPr lang="zh-CN" altLang="en-US" sz="2400" b="1" dirty="0" smtClean="0"/>
              <a:t>推荐系统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3356992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根据相似度矩阵，筛选与用户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相似度最高的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个用户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统计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个用户去过的总地点，计算每个地点的总次数，排序后从中挑选次数最多的地点，并过滤掉用户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已经去过的地点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根据用户对地理位置远近的偏好筛选地点</a:t>
            </a:r>
            <a:endParaRPr lang="en-US" altLang="zh-CN" dirty="0" smtClean="0"/>
          </a:p>
          <a:p>
            <a:r>
              <a:rPr lang="zh-CN" altLang="en-US" dirty="0" smtClean="0"/>
              <a:t>（如果用户的平均移动距离 </a:t>
            </a:r>
            <a:r>
              <a:rPr lang="en-US" altLang="zh-CN" dirty="0" err="1" smtClean="0"/>
              <a:t>avgDistanceTravel</a:t>
            </a:r>
            <a:r>
              <a:rPr lang="en-US" altLang="zh-CN" dirty="0" smtClean="0"/>
              <a:t> </a:t>
            </a:r>
            <a:r>
              <a:rPr lang="zh-CN" altLang="en-US" dirty="0" smtClean="0"/>
              <a:t>较大，则不需筛选；如果用户的平均移动距离较小，</a:t>
            </a:r>
            <a:endParaRPr lang="en-US" altLang="zh-CN" dirty="0" smtClean="0"/>
          </a:p>
          <a:p>
            <a:r>
              <a:rPr lang="zh-CN" altLang="en-US" dirty="0" smtClean="0"/>
              <a:t>则过滤掉距离远的地点，只为他推荐距离近的地点），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7089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推荐算法思路：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3  </a:t>
            </a:r>
            <a:r>
              <a:rPr lang="zh-CN" altLang="en-US" sz="2800" dirty="0" smtClean="0"/>
              <a:t>总结与期望改进</a:t>
            </a:r>
            <a:endParaRPr lang="en-US" altLang="zh-CN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3.1 </a:t>
            </a:r>
            <a:r>
              <a:rPr lang="zh-CN" altLang="en-US" sz="2400" b="1" dirty="0" smtClean="0"/>
              <a:t> 一些</a:t>
            </a:r>
            <a:r>
              <a:rPr lang="zh-CN" altLang="en-US" sz="1200" b="1" dirty="0" smtClean="0"/>
              <a:t>小</a:t>
            </a:r>
            <a:r>
              <a:rPr lang="zh-CN" altLang="en-US" sz="2400" b="1" dirty="0" smtClean="0"/>
              <a:t>不足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3356992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780928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很多问题来源于数据集的不完善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无法找到一个统一的标准来度量社群划分的准确度与合理程度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无法判断各种矩阵相似度的准确程度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无法通过实践来计算</a:t>
            </a:r>
            <a:r>
              <a:rPr lang="en-US" altLang="zh-CN" dirty="0" smtClean="0"/>
              <a:t>RMSE</a:t>
            </a:r>
            <a:r>
              <a:rPr lang="zh-CN" altLang="en-US" dirty="0" smtClean="0"/>
              <a:t>，即无法判断推荐系统的准确程度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3  </a:t>
            </a:r>
            <a:r>
              <a:rPr lang="zh-CN" altLang="en-US" sz="2800" dirty="0" smtClean="0"/>
              <a:t>总结与期望改进</a:t>
            </a:r>
            <a:endParaRPr lang="en-US" altLang="zh-CN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444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3.2 </a:t>
            </a:r>
            <a:r>
              <a:rPr lang="zh-CN" altLang="en-US" sz="2400" b="1" dirty="0" smtClean="0"/>
              <a:t> </a:t>
            </a:r>
            <a:r>
              <a:rPr lang="zh-CN" altLang="en-US" sz="2000" b="1" dirty="0" smtClean="0"/>
              <a:t>总结 ： 如何做一个好的推荐系统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2348880"/>
            <a:ext cx="69847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需要更好的综合各个元素：</a:t>
            </a:r>
            <a:r>
              <a:rPr lang="en-US" altLang="zh-CN" dirty="0" smtClean="0"/>
              <a:t>[</a:t>
            </a:r>
            <a:r>
              <a:rPr lang="zh-CN" altLang="en-US" dirty="0" smtClean="0"/>
              <a:t>地理位置、时间、地点类型</a:t>
            </a:r>
            <a:r>
              <a:rPr lang="en-US" altLang="zh-CN" dirty="0" smtClean="0"/>
              <a:t>]</a:t>
            </a:r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需要明确用户的目的</a:t>
            </a:r>
            <a:endParaRPr lang="en-US" altLang="zh-CN" dirty="0" smtClean="0"/>
          </a:p>
          <a:p>
            <a:r>
              <a:rPr lang="en-US" altLang="zh-CN" dirty="0" smtClean="0"/>
              <a:t> ——</a:t>
            </a:r>
            <a:r>
              <a:rPr lang="zh-CN" altLang="en-US" dirty="0" smtClean="0"/>
              <a:t>可以给用户的行为做层次分类：某次行为是基于兴趣爱好，还是只是为了生活需要？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</a:t>
            </a:r>
            <a:r>
              <a:rPr lang="zh-CN" altLang="en-US" dirty="0" smtClean="0"/>
              <a:t>需要搜集哪些数据才能做更好的推荐？</a:t>
            </a:r>
            <a:endParaRPr lang="en-US" altLang="zh-CN" dirty="0" smtClean="0"/>
          </a:p>
          <a:p>
            <a:r>
              <a:rPr lang="en-US" altLang="zh-CN" dirty="0" smtClean="0"/>
              <a:t>——</a:t>
            </a:r>
            <a:r>
              <a:rPr lang="zh-CN" altLang="en-US" dirty="0" smtClean="0"/>
              <a:t>需要用户的反馈（</a:t>
            </a:r>
            <a:r>
              <a:rPr lang="en-US" altLang="zh-CN" dirty="0" smtClean="0"/>
              <a:t>feedback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3  </a:t>
            </a:r>
            <a:r>
              <a:rPr lang="zh-CN" altLang="en-US" sz="2800" dirty="0" smtClean="0"/>
              <a:t>总结与期望改进</a:t>
            </a:r>
            <a:endParaRPr lang="en-US" altLang="zh-CN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3.3  </a:t>
            </a:r>
            <a:r>
              <a:rPr lang="zh-CN" altLang="en-US" sz="2000" b="1" dirty="0" smtClean="0"/>
              <a:t>可以参考的文献算法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2348880"/>
            <a:ext cx="6984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用户关系预测方法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 </a:t>
            </a:r>
            <a:r>
              <a:rPr lang="zh-CN" altLang="en-US" dirty="0" smtClean="0"/>
              <a:t>为用户，</a:t>
            </a:r>
            <a:r>
              <a:rPr lang="en-US" altLang="zh-CN" dirty="0" smtClean="0"/>
              <a:t>F(u),F(v) </a:t>
            </a:r>
            <a:r>
              <a:rPr lang="zh-CN" altLang="en-US" dirty="0" smtClean="0"/>
              <a:t>为邻居集合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分子：共同邻居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3193118"/>
            <a:ext cx="2717850" cy="63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149080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A-A</a:t>
            </a:r>
            <a:r>
              <a:rPr lang="zh-CN" altLang="en-US" dirty="0" smtClean="0"/>
              <a:t>系数</a:t>
            </a:r>
            <a:endParaRPr lang="en-US" altLang="zh-CN" dirty="0" smtClean="0"/>
          </a:p>
          <a:p>
            <a:r>
              <a:rPr lang="zh-CN" altLang="en-US" dirty="0" smtClean="0"/>
              <a:t>在考虑社交关系的基础上，对上述公式进行改进，在链接预测中，</a:t>
            </a:r>
            <a:r>
              <a:rPr lang="zh-CN" altLang="en-US" dirty="0" smtClean="0">
                <a:solidFill>
                  <a:srgbClr val="C00000"/>
                </a:solidFill>
              </a:rPr>
              <a:t>一个兴趣被越少的人拥有，则拥有此兴趣的人越可能成为朋友</a:t>
            </a:r>
            <a:r>
              <a:rPr lang="zh-CN" altLang="en-US" dirty="0" smtClean="0"/>
              <a:t>，而大众兴趣的人之间成为朋友的可能性要低一些，因此该系数给度数较少的节点分配较高的相似度值。</a:t>
            </a:r>
            <a:endParaRPr lang="zh-CN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5373216"/>
            <a:ext cx="2681114" cy="62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899592" y="6453336"/>
            <a:ext cx="7056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/>
              <a:t>Adamic</a:t>
            </a:r>
            <a:r>
              <a:rPr lang="en-US" altLang="zh-CN" sz="1200" dirty="0" smtClean="0"/>
              <a:t> L A, Adar E. Friends and neighbors on the Web[J]. Social Networks, 2003,25(3): 211-230.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3  </a:t>
            </a:r>
            <a:r>
              <a:rPr lang="zh-CN" altLang="en-US" sz="2800" dirty="0" smtClean="0"/>
              <a:t>总结与期望改进</a:t>
            </a:r>
            <a:endParaRPr lang="en-US" altLang="zh-CN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3.3  </a:t>
            </a:r>
            <a:r>
              <a:rPr lang="zh-CN" altLang="en-US" sz="2000" b="1" dirty="0" smtClean="0"/>
              <a:t>可以参考的文献算法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地理位置和时间的重合度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设用户</a:t>
            </a:r>
            <a:r>
              <a:rPr lang="en-US" altLang="zh-CN" dirty="0" smtClean="0"/>
              <a:t>u</a:t>
            </a:r>
            <a:r>
              <a:rPr lang="zh-CN" altLang="en-US" dirty="0" smtClean="0"/>
              <a:t>的轨迹可以用时间戳和地点</a:t>
            </a:r>
            <a:r>
              <a:rPr lang="en-US" altLang="zh-CN" dirty="0" smtClean="0"/>
              <a:t>ID</a:t>
            </a:r>
            <a:r>
              <a:rPr lang="zh-CN" altLang="en-US" dirty="0" smtClean="0"/>
              <a:t>的组合来表示，如：</a:t>
            </a:r>
            <a:r>
              <a:rPr lang="en-US" altLang="zh-CN" dirty="0" smtClean="0"/>
              <a:t>&lt;t1, l1&gt;, &lt;t2, l2&gt;, …, &lt;</a:t>
            </a:r>
            <a:r>
              <a:rPr lang="en-US" altLang="zh-CN" dirty="0" err="1" smtClean="0"/>
              <a:t>tn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ln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对于用户</a:t>
            </a:r>
            <a:r>
              <a:rPr lang="en-US" altLang="zh-CN" dirty="0" smtClean="0"/>
              <a:t>u</a:t>
            </a:r>
            <a:r>
              <a:rPr lang="zh-CN" altLang="en-US" dirty="0" smtClean="0"/>
              <a:t>的区域分布</a:t>
            </a:r>
            <a:r>
              <a:rPr lang="en-US" altLang="zh-CN" dirty="0" smtClean="0"/>
              <a:t>GP(u, r)</a:t>
            </a:r>
            <a:r>
              <a:rPr lang="zh-CN" altLang="en-US" dirty="0" smtClean="0"/>
              <a:t>为：</a:t>
            </a:r>
          </a:p>
          <a:p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899592" y="6453336"/>
            <a:ext cx="7056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/>
              <a:t>Adamic</a:t>
            </a:r>
            <a:r>
              <a:rPr lang="en-US" altLang="zh-CN" sz="1200" dirty="0" smtClean="0"/>
              <a:t> L A, Adar E. Friends and neighbors on the Web[J]. Social Networks, 2003,25(3): 211-230.</a:t>
            </a:r>
            <a:endParaRPr lang="zh-CN" altLang="en-US" sz="1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2996952"/>
            <a:ext cx="26955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323528" y="357301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r= </a:t>
            </a:r>
            <a:r>
              <a:rPr lang="en-US" altLang="zh-CN" dirty="0" err="1" smtClean="0"/>
              <a:t>l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(u)</a:t>
            </a:r>
            <a:r>
              <a:rPr lang="zh-CN" altLang="en-US" dirty="0" smtClean="0"/>
              <a:t>时，</a:t>
            </a:r>
            <a:r>
              <a:rPr lang="el-GR" altLang="zh-CN" dirty="0" smtClean="0"/>
              <a:t>δ ( </a:t>
            </a:r>
            <a:r>
              <a:rPr lang="en-US" altLang="zh-CN" dirty="0" smtClean="0"/>
              <a:t>r, </a:t>
            </a:r>
            <a:r>
              <a:rPr lang="en-US" altLang="zh-CN" dirty="0" err="1" smtClean="0"/>
              <a:t>l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(u))=1</a:t>
            </a:r>
            <a:r>
              <a:rPr lang="zh-CN" altLang="en-US" dirty="0" smtClean="0"/>
              <a:t>，否则为</a:t>
            </a:r>
            <a:r>
              <a:rPr lang="en-US" altLang="zh-CN" dirty="0" smtClean="0"/>
              <a:t>0</a:t>
            </a:r>
            <a:r>
              <a:rPr lang="zh-CN" altLang="en-US" i="1" dirty="0" smtClean="0"/>
              <a:t>。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1520" y="4221088"/>
            <a:ext cx="8676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结合时间因素，以△</a:t>
            </a:r>
            <a:r>
              <a:rPr lang="en-US" altLang="zh-CN" dirty="0" smtClean="0"/>
              <a:t>T</a:t>
            </a:r>
            <a:r>
              <a:rPr lang="zh-CN" altLang="en-US" dirty="0" smtClean="0"/>
              <a:t>为时间精度（一般设为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个小时），反映所有用户在邻近时间相同地理位置的比例。</a:t>
            </a:r>
            <a:endParaRPr lang="en-US" altLang="zh-CN" dirty="0" smtClean="0"/>
          </a:p>
          <a:p>
            <a:r>
              <a:rPr lang="zh-CN" altLang="en-US" dirty="0" smtClean="0"/>
              <a:t>同时，考虑工作时间与非工作时间的影响因素，在工作时间段和非工作时间段设置不同的权重</a:t>
            </a:r>
            <a:r>
              <a:rPr lang="en-US" altLang="zh-CN" dirty="0" smtClean="0"/>
              <a:t>θ</a:t>
            </a:r>
            <a:r>
              <a:rPr lang="zh-CN" altLang="en-US" dirty="0" smtClean="0"/>
              <a:t>。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5229200"/>
            <a:ext cx="4960328" cy="85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3  </a:t>
            </a:r>
            <a:r>
              <a:rPr lang="zh-CN" altLang="en-US" sz="2800" dirty="0" smtClean="0"/>
              <a:t>总结与期望改进</a:t>
            </a:r>
            <a:endParaRPr lang="en-US" altLang="zh-CN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3.3  </a:t>
            </a:r>
            <a:r>
              <a:rPr lang="zh-CN" altLang="en-US" sz="2000" b="1" dirty="0" smtClean="0"/>
              <a:t>可以参考的文献算法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2987660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基于用户社交网络和地理位置用户关系预测模型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491716"/>
            <a:ext cx="70770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接连接符 13"/>
          <p:cNvCxnSpPr/>
          <p:nvPr/>
        </p:nvCxnSpPr>
        <p:spPr>
          <a:xfrm>
            <a:off x="3059832" y="428380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11760" y="47878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用户社交网络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300192" y="4211796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6136" y="47158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地理位置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572000" y="50038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通过对用户的“时空切片”求余弦相似性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1940" y="3455511"/>
            <a:ext cx="960120" cy="81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1  </a:t>
            </a:r>
            <a:r>
              <a:rPr lang="zh-CN" altLang="en-US" sz="2800" dirty="0" smtClean="0"/>
              <a:t>描述分析</a:t>
            </a:r>
            <a:endParaRPr lang="en-US" altLang="zh-CN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233203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Foursquare</a:t>
            </a:r>
            <a:endParaRPr lang="zh-CN" altLang="zh-CN" sz="1800" dirty="0" smtClean="0"/>
          </a:p>
          <a:p>
            <a:r>
              <a:rPr lang="en-US" altLang="zh-CN" sz="1800" u="sng" dirty="0" smtClean="0"/>
              <a:t>https://www.kaggle.com/chetanism/foursquare-nyc-and-tokyo-checkin-dataset</a:t>
            </a:r>
            <a:endParaRPr lang="zh-CN" altLang="zh-CN" sz="1800" dirty="0" smtClean="0"/>
          </a:p>
          <a:p>
            <a:endParaRPr lang="en-US" altLang="zh-CN" sz="1800" dirty="0" smtClean="0"/>
          </a:p>
          <a:p>
            <a:r>
              <a:rPr lang="en-US" altLang="zh-CN" sz="1800" dirty="0" smtClean="0"/>
              <a:t>——Tokyo</a:t>
            </a:r>
          </a:p>
          <a:p>
            <a:r>
              <a:rPr lang="en-US" altLang="zh-CN" sz="1800" dirty="0" smtClean="0"/>
              <a:t>2293 </a:t>
            </a:r>
            <a:r>
              <a:rPr lang="zh-CN" altLang="en-US" sz="1800" dirty="0" smtClean="0"/>
              <a:t>用户</a:t>
            </a:r>
            <a:r>
              <a:rPr lang="en-US" altLang="zh-CN" sz="1800" dirty="0" smtClean="0"/>
              <a:t> </a:t>
            </a:r>
          </a:p>
          <a:p>
            <a:r>
              <a:rPr lang="en-US" altLang="zh-CN" sz="1800" dirty="0" smtClean="0"/>
              <a:t>537303 </a:t>
            </a:r>
            <a:r>
              <a:rPr lang="zh-CN" altLang="en-US" sz="1800" dirty="0" smtClean="0"/>
              <a:t>条签到记录</a:t>
            </a:r>
            <a:endParaRPr lang="en-US" altLang="zh-CN" sz="1800" dirty="0" smtClean="0"/>
          </a:p>
          <a:p>
            <a:r>
              <a:rPr lang="en-US" altLang="zh-CN" sz="1800" dirty="0" smtClean="0"/>
              <a:t>2012/4/4 – 2013/2/16</a:t>
            </a:r>
          </a:p>
          <a:p>
            <a:endParaRPr lang="en-US" altLang="zh-CN" sz="1800" dirty="0" smtClean="0"/>
          </a:p>
          <a:p>
            <a:endParaRPr lang="en-US" altLang="zh-CN" sz="1800" dirty="0" smtClean="0"/>
          </a:p>
          <a:p>
            <a:endParaRPr lang="en-US" altLang="zh-CN" sz="1800" dirty="0" smtClean="0"/>
          </a:p>
          <a:p>
            <a:endParaRPr lang="zh-CN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1.1 </a:t>
            </a:r>
            <a:r>
              <a:rPr lang="zh-CN" altLang="en-US" sz="2400" b="1" dirty="0" smtClean="0"/>
              <a:t>数据及介绍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48064" y="3429000"/>
            <a:ext cx="348306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Font typeface="Arial" pitchFamily="34" charset="0"/>
              <a:buChar char="•"/>
            </a:pPr>
            <a:r>
              <a:rPr lang="zh-CN" altLang="en-US" dirty="0" smtClean="0"/>
              <a:t>变量：</a:t>
            </a:r>
            <a:endParaRPr lang="en-US" altLang="zh-CN" dirty="0" smtClean="0"/>
          </a:p>
          <a:p>
            <a:pPr fontAlgn="base">
              <a:buFont typeface="Arial" pitchFamily="34" charset="0"/>
              <a:buChar char="•"/>
            </a:pPr>
            <a:r>
              <a:rPr lang="en-US" altLang="zh-CN" dirty="0" smtClean="0"/>
              <a:t>User ID (</a:t>
            </a:r>
            <a:r>
              <a:rPr lang="en-US" altLang="zh-CN" dirty="0" err="1" smtClean="0"/>
              <a:t>anonymized</a:t>
            </a:r>
            <a:r>
              <a:rPr lang="en-US" altLang="zh-CN" dirty="0" smtClean="0"/>
              <a:t>)</a:t>
            </a:r>
          </a:p>
          <a:p>
            <a:pPr fontAlgn="base">
              <a:buFont typeface="Arial" pitchFamily="34" charset="0"/>
              <a:buChar char="•"/>
            </a:pPr>
            <a:r>
              <a:rPr lang="en-US" altLang="zh-CN" dirty="0" smtClean="0"/>
              <a:t>Venue ID (Foursquare)</a:t>
            </a:r>
          </a:p>
          <a:p>
            <a:pPr fontAlgn="base">
              <a:buFont typeface="Arial" pitchFamily="34" charset="0"/>
              <a:buChar char="•"/>
            </a:pPr>
            <a:r>
              <a:rPr lang="en-US" altLang="zh-CN" dirty="0" smtClean="0"/>
              <a:t>Venue category ID (Foursquare)</a:t>
            </a:r>
          </a:p>
          <a:p>
            <a:pPr fontAlgn="base">
              <a:buFont typeface="Arial" pitchFamily="34" charset="0"/>
              <a:buChar char="•"/>
            </a:pPr>
            <a:r>
              <a:rPr lang="en-US" altLang="zh-CN" dirty="0" smtClean="0"/>
              <a:t>Venue category name (</a:t>
            </a:r>
            <a:r>
              <a:rPr lang="en-US" altLang="zh-CN" dirty="0" err="1" smtClean="0"/>
              <a:t>Fousquare</a:t>
            </a:r>
            <a:r>
              <a:rPr lang="en-US" altLang="zh-CN" dirty="0" smtClean="0"/>
              <a:t>)</a:t>
            </a:r>
          </a:p>
          <a:p>
            <a:pPr fontAlgn="base">
              <a:buFont typeface="Arial" pitchFamily="34" charset="0"/>
              <a:buChar char="•"/>
            </a:pPr>
            <a:r>
              <a:rPr lang="en-US" altLang="zh-CN" dirty="0" smtClean="0"/>
              <a:t>Latitude</a:t>
            </a:r>
          </a:p>
          <a:p>
            <a:pPr fontAlgn="base">
              <a:buFont typeface="Arial" pitchFamily="34" charset="0"/>
              <a:buChar char="•"/>
            </a:pPr>
            <a:r>
              <a:rPr lang="en-US" altLang="zh-CN" dirty="0" smtClean="0"/>
              <a:t>Longitude</a:t>
            </a:r>
          </a:p>
          <a:p>
            <a:pPr fontAlgn="base">
              <a:buFont typeface="Arial" pitchFamily="34" charset="0"/>
              <a:buChar char="•"/>
            </a:pPr>
            <a:r>
              <a:rPr lang="en-US" altLang="zh-CN" dirty="0" smtClean="0"/>
              <a:t>Time</a:t>
            </a:r>
          </a:p>
          <a:p>
            <a:pPr>
              <a:buFont typeface="Arial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1  </a:t>
            </a:r>
            <a:r>
              <a:rPr lang="zh-CN" altLang="en-US" sz="2800" dirty="0" smtClean="0"/>
              <a:t>描述分析</a:t>
            </a:r>
            <a:endParaRPr lang="en-US" altLang="zh-CN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1.2 </a:t>
            </a:r>
            <a:r>
              <a:rPr lang="zh-CN" altLang="en-US" sz="2400" b="1" dirty="0" smtClean="0"/>
              <a:t>数据可视化</a:t>
            </a:r>
            <a:endParaRPr lang="zh-CN" altLang="en-US" sz="2400" b="1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060848"/>
            <a:ext cx="6130826" cy="457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1  </a:t>
            </a:r>
            <a:r>
              <a:rPr lang="zh-CN" altLang="en-US" sz="2800" dirty="0" smtClean="0"/>
              <a:t>描述分析</a:t>
            </a:r>
            <a:endParaRPr lang="en-US" altLang="zh-CN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1.3 </a:t>
            </a:r>
            <a:r>
              <a:rPr lang="zh-CN" altLang="en-US" sz="2400" b="1" dirty="0" smtClean="0"/>
              <a:t>数据特点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59832" y="162880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周期性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连续性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64904"/>
            <a:ext cx="347609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D:\0大三下！\社交网络挖掘\social=pj\可视化的图\工作日和时间-变化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492896"/>
            <a:ext cx="5216561" cy="36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1  </a:t>
            </a:r>
            <a:r>
              <a:rPr lang="zh-CN" altLang="en-US" sz="2800" dirty="0" smtClean="0"/>
              <a:t>描述分析</a:t>
            </a:r>
            <a:endParaRPr lang="en-US" altLang="zh-CN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1.3 </a:t>
            </a:r>
            <a:r>
              <a:rPr lang="zh-CN" altLang="en-US" sz="2400" b="1" dirty="0" smtClean="0"/>
              <a:t>数据特点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40050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长尾</a:t>
            </a:r>
            <a:endParaRPr lang="en-US" altLang="zh-CN" dirty="0" smtClean="0"/>
          </a:p>
        </p:txBody>
      </p:sp>
      <p:pic>
        <p:nvPicPr>
          <p:cNvPr id="7" name="Picture 2" descr="D:\0大三下！\社交网络挖掘\social=pj\可视化的图\每个用户打卡次数的记录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04864"/>
            <a:ext cx="5374928" cy="371271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419872" y="6021288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大多数用户打卡次数在</a:t>
            </a:r>
            <a:r>
              <a:rPr lang="en-US" altLang="zh-CN" dirty="0" smtClean="0"/>
              <a:t>100-200</a:t>
            </a:r>
            <a:r>
              <a:rPr lang="zh-CN" altLang="en-US" dirty="0" smtClean="0"/>
              <a:t>之间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 smtClean="0"/>
              <a:t>Part 1  </a:t>
            </a:r>
            <a:r>
              <a:rPr lang="zh-CN" altLang="en-US" sz="2800" dirty="0" smtClean="0"/>
              <a:t>描述分析</a:t>
            </a:r>
            <a:endParaRPr lang="en-US" altLang="zh-CN" sz="28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268760"/>
            <a:ext cx="623887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155679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1.3 </a:t>
            </a:r>
            <a:r>
              <a:rPr lang="zh-CN" altLang="en-US" sz="2400" b="1" dirty="0" smtClean="0"/>
              <a:t>数据特点</a:t>
            </a:r>
            <a:endParaRPr lang="zh-CN" altLang="en-US" sz="2400" b="1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2.1 </a:t>
            </a:r>
            <a:r>
              <a:rPr lang="zh-CN" altLang="en-US" sz="2400" b="1" dirty="0" smtClean="0"/>
              <a:t>数据预处理</a:t>
            </a:r>
            <a:endParaRPr lang="zh-CN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2420888"/>
            <a:ext cx="591450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timezone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540</a:t>
            </a:r>
            <a:r>
              <a:rPr lang="zh-CN" altLang="en-US" dirty="0" smtClean="0"/>
              <a:t>）有</a:t>
            </a:r>
            <a:r>
              <a:rPr lang="en-US" altLang="zh-CN" dirty="0" smtClean="0"/>
              <a:t>9</a:t>
            </a:r>
            <a:r>
              <a:rPr lang="zh-CN" altLang="en-US" dirty="0" smtClean="0"/>
              <a:t>小时时差，需要因此改变时间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venueCategory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247</a:t>
            </a:r>
          </a:p>
          <a:p>
            <a:r>
              <a:rPr lang="en-US" altLang="zh-CN" dirty="0" smtClean="0"/>
              <a:t>train station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37.3%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venueId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61858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Tool</a:t>
            </a:r>
            <a:r>
              <a:rPr lang="zh-CN" altLang="en-US" dirty="0" smtClean="0">
                <a:solidFill>
                  <a:srgbClr val="C00000"/>
                </a:solidFill>
              </a:rPr>
              <a:t>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Python —— </a:t>
            </a:r>
            <a:r>
              <a:rPr lang="en-US" altLang="zh-CN" dirty="0" err="1" smtClean="0">
                <a:solidFill>
                  <a:srgbClr val="C00000"/>
                </a:solidFill>
              </a:rPr>
              <a:t>Plotly</a:t>
            </a:r>
            <a:r>
              <a:rPr lang="en-US" altLang="zh-CN" dirty="0" smtClean="0">
                <a:solidFill>
                  <a:srgbClr val="C00000"/>
                </a:solidFill>
              </a:rPr>
              <a:t>, Bash</a:t>
            </a:r>
          </a:p>
          <a:p>
            <a:r>
              <a:rPr lang="en-US" altLang="zh-CN" dirty="0" err="1" smtClean="0">
                <a:solidFill>
                  <a:srgbClr val="C00000"/>
                </a:solidFill>
              </a:rPr>
              <a:t>Gephi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2 </a:t>
            </a:r>
            <a:r>
              <a:rPr lang="zh-CN" altLang="en-US" sz="2800" dirty="0" smtClean="0"/>
              <a:t>项目情况</a:t>
            </a:r>
            <a:endParaRPr lang="en-US" altLang="zh-CN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556792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2.1 </a:t>
            </a:r>
            <a:r>
              <a:rPr lang="zh-CN" altLang="en-US" sz="2400" b="1" dirty="0" smtClean="0"/>
              <a:t>数据预处理</a:t>
            </a:r>
            <a:endParaRPr lang="zh-CN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35699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计算每个用户运动的平均距离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en-US" altLang="zh-CN" dirty="0" smtClean="0"/>
          </a:p>
        </p:txBody>
      </p:sp>
      <p:pic>
        <p:nvPicPr>
          <p:cNvPr id="16386" name="Picture 2" descr="D:\0大三下！\社交网络挖掘\social=pj\可视化的图\平均距离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2061303"/>
            <a:ext cx="5148064" cy="4456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1204</Words>
  <Application>Microsoft Office PowerPoint</Application>
  <PresentationFormat>全屏显示(4:3)</PresentationFormat>
  <Paragraphs>227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幻灯片 1</vt:lpstr>
      <vt:lpstr>content</vt:lpstr>
      <vt:lpstr>Part 1  描述分析</vt:lpstr>
      <vt:lpstr>Part 1  描述分析</vt:lpstr>
      <vt:lpstr>Part 1  描述分析</vt:lpstr>
      <vt:lpstr>Part 1  描述分析</vt:lpstr>
      <vt:lpstr>Part 1  描述分析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2 项目情况</vt:lpstr>
      <vt:lpstr>Part 3  总结与期望改进</vt:lpstr>
      <vt:lpstr>Part 3  总结与期望改进</vt:lpstr>
      <vt:lpstr>Part 3  总结与期望改进</vt:lpstr>
      <vt:lpstr>Part 3  总结与期望改进</vt:lpstr>
      <vt:lpstr>Part 3  总结与期望改进</vt:lpstr>
      <vt:lpstr>幻灯片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zeromoxie</dc:creator>
  <cp:lastModifiedBy>PC</cp:lastModifiedBy>
  <cp:revision>12</cp:revision>
  <dcterms:created xsi:type="dcterms:W3CDTF">2019-06-08T17:19:24Z</dcterms:created>
  <dcterms:modified xsi:type="dcterms:W3CDTF">2019-06-09T19:51:24Z</dcterms:modified>
</cp:coreProperties>
</file>